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6" r:id="rId4"/>
    <p:sldId id="313" r:id="rId5"/>
    <p:sldId id="315" r:id="rId6"/>
    <p:sldId id="312" r:id="rId7"/>
    <p:sldId id="317" r:id="rId8"/>
    <p:sldId id="316" r:id="rId9"/>
    <p:sldId id="304" r:id="rId10"/>
    <p:sldId id="306" r:id="rId11"/>
    <p:sldId id="307" r:id="rId12"/>
    <p:sldId id="318" r:id="rId13"/>
    <p:sldId id="308" r:id="rId14"/>
    <p:sldId id="305" r:id="rId15"/>
    <p:sldId id="310" r:id="rId16"/>
    <p:sldId id="31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07D0-391B-764D-AC88-C2ABDBFDC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ED3E0-A003-724D-BFE5-7D5ABD77C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B7CB-FB60-EF4D-ABDB-C27BCE12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5972-C715-434A-82AA-D9B30C95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7453-2A93-204A-8811-50437FAB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095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D73F-0935-B846-8F35-A37F2236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C3698-2570-4E48-B5F3-7C4C08FC0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03E9-59D3-D54C-A1ED-639E47FC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870C7-503C-9F49-90D1-E14DC551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766CB-9A6D-AE43-A4D5-0342774F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296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CBDE3-7EA0-B24C-80D7-749E12311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D2F1C-78B0-8D40-BA27-163C4931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B1BA4-435A-C441-9BAB-DA297882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9CE0C-E207-7F40-A394-24FC92D3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17D9E-6F17-1643-9BD0-BFE8B34D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617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B1247-B4E7-2E45-A6C4-DEED2836D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9A90C-2216-8647-9081-722484E6E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D7DAE-52D8-324D-928F-C49B6493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637829-9EE5-EF44-85D6-DC026A61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48200-164B-FC43-8796-A9ED2CEE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9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7526-2525-B94C-B340-01C86D66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0B1DA-17BF-2449-A9C2-94FA061D6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D0AA3E-8EAA-8448-95F4-4BD741EA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BA0F1-C5D2-6E4B-A944-E18E2654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76699-067D-F34A-8983-DE110D04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9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D8DC-1F70-C746-80D4-700AE74D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DACC35-8F68-814E-B640-712C90C53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81959-E379-354F-9F44-21F97DBD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FC4F2-D283-994B-A1F0-C55C9C77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DC86A-0C41-7740-B662-4961C56F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6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97F-2D18-BB4E-A78C-D1942F99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4B5D2-B138-D743-B73D-97103DB57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D9DF48-BC76-864B-9D59-DAD61FA82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A1C02-A2E9-A447-AC64-169AA1A7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A52B16-8EEB-BD47-A0A4-93E8306E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1BF7D8-924E-954D-A07F-204D6CEA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3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8CFC8-E6AB-504F-AAF7-69492EDE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D07183-D19D-4341-B25D-B4A50FE42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616F7B-B022-854E-B815-EF29E8FA5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F2924-CB05-3944-999B-FA5960ADA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73BD2-867B-4B43-BAF3-1EC437ACA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26BDFC-237A-DC46-A843-E2A9DFB6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04EC65-16ED-2E4C-8B1E-E2E4D61F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450A0A-946E-744F-8362-91F2EEBD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5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DE80-00AA-C348-977C-1598B05B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70F8F5-0583-8E4E-ABC9-D02FF077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E5762D-D303-FD4A-87CD-AE7C1DE4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87A5CA-2332-F147-AFC6-4CE1395A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7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1F977A-7E69-A54B-8601-044CC5E9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E8884C-B60A-A747-9D3F-D42E9A6B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3E1174-C011-5E46-B72E-19EA6CF6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1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6E5D9-7BA7-B44D-BB1D-C01C3027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CFD35-77F7-7C49-90B4-A9CBA49E1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44BBCA-C8BD-324B-ABE0-AF1201269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9757EA-96F7-DC41-B2F1-88A8F8FF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F11B9A-9C4D-DE41-8852-BB163E2B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098453-055D-6A4A-B37E-9A39C594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6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ABE4-A66E-7C4B-8722-68DFD3E4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7095-FB68-E24E-8A72-9549E799D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291D-6B19-4F4E-9513-B50E6BFC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4916-B79E-5C47-A47D-124DE59A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868FC-C91C-9F40-9F4C-111FF65B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840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08935-9AFD-C043-AC96-9378FA12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477A02-F8AD-4F4A-9C7C-6548B0131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D757C5-A4EA-8242-A728-785AD4C8F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B08DB0-8A8E-EE43-B753-FDB9E715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2BF480-6D5B-B446-A8F3-F372D3A5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0E8ECB-FD2C-114C-8AE3-F5FB21E7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98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660AD-F374-3343-A86F-A02AA85F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D76B5D-7C35-AF46-8C41-03F5A50F0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AEC2C-30F3-D44E-AE8A-86374312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44D40-E1F6-D64D-8304-73BDBE9B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EA7881-0EA9-AC49-932F-04C39B15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9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30868C-085C-2A45-B966-C2CE937B1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11EB7-5D83-FC4D-8E3F-6A1DCE423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DF246-8898-F946-94E5-BFC21054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5C7FEB-A241-1945-8DBB-441738A2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66B7C-B8F6-AD49-AB09-50D5EFE5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8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C1F6-D40F-3C46-BEFE-CD8A6851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8F750-1511-9644-96A2-1E6F9976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BA59-78C7-2A4F-A02C-E530532D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2E02-8673-ED4D-8999-DED5CA4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1B025-4EA0-6740-A9B0-3A315C23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3051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468A-6FB1-634C-9D01-BEBC6D68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B3C1B-77CD-3247-9699-BB86CF4EA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677EE-ED50-6448-A268-128B40E3C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E9398-70F7-C149-9A5C-14EF721C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13146-DC4A-FA45-9941-013AA97F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3C71F-43EE-5B4D-9C63-3C302134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9661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F571-186A-0D42-ACA5-E896B4A1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2D928-5989-E44C-8EB0-80B20CB40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61D1D-8044-064A-A96E-92E4BAA44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4360A-EF4F-4442-A3B8-A3CFF8CA3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6A4F9-2474-0146-9151-409E04E91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E46AA-E6FF-E14C-816C-DCE42027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877BC-A481-4946-A3B3-984DDB50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34688-42BC-C045-AF2D-A117B90D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9215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48B1-0760-3B49-B0D7-FB531DF6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DA145-765D-4C45-8EDF-35561AB3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9C07-075E-3846-AD77-CE144279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663B5-D5CD-1148-BA37-5098FF02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8120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C5580-7E38-1848-BEC0-C2C52827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216E1-EB67-C74F-A271-F4DD375C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01F8-9F65-B34D-953A-62E2C3B7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208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6FFD-8A0E-5642-9BA4-D982FECB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9AD67-24A2-074F-B5CF-74954100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F3B2-99F1-3843-A17C-F06FD6DEE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89428-8A93-7E46-A373-401FFB91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D01C5-7045-DF4B-9DF1-8DC85CEA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22A8A-10C0-524A-A395-66EE07D0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5308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8446-B7CC-004C-8743-2A8FF8F0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0B455-B84C-B744-BFE5-21E7824D3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118E7-B5B4-504F-9A87-0F4FD7E6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3DCA1-BDA4-F04D-B7C1-E42D08F7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EFEE0-76A0-464F-90E8-9C05FBD4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4B8BD-5EC6-4445-B0A4-9C103CBC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8758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E39EF-F36D-374F-9229-B6C6FDFE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B8477-D866-0947-B724-0AC3A7A3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E405-4FA5-6643-AB23-B1506ED45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3FDA-4303-AA4E-AC29-F020E2ABFB74}" type="datetimeFigureOut">
              <a:rPr lang="en-RU" smtClean="0"/>
              <a:t>11/18/2021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58FA-DC87-8A49-92C9-AE19B2316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CC66-243E-A141-A6FC-B126F0B36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E6BA-ABB3-A14E-BE69-16C4B200DA5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826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E158F-AC19-7B48-B338-AD1A3832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12BA8-3B03-E441-A02F-1ACFFDC9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144AD-6246-8E48-A7CB-F24C3C5F2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CA3B-F4B1-344E-9AB4-C5F72972217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0524F-E550-744A-AFE2-35CD83020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35E9D-74FA-2447-8AF3-D1F8FF626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A2DC-7349-3C4B-AA47-E8A96E1D3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6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technospheramag/posts/3152273241669513" TargetMode="External"/><Relationship Id="rId5" Type="http://schemas.openxmlformats.org/officeDocument/2006/relationships/hyperlink" Target="https://ok.ru/technospheramag/topic/153655255094173" TargetMode="External"/><Relationship Id="rId4" Type="http://schemas.openxmlformats.org/officeDocument/2006/relationships/hyperlink" Target="https://vk.com/wall-118795176_4820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ritm-magazine.ru/ru/news/novosti-otrasli/kompaniya-fuchs-petrolub-se-udostoena-nagrady-partner-goda-2021-ot-kompanii-dmg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rompages.ru/catalog/Otraslevoe_oborudovanie/Avtomobilestroitelnoe_oborudovanie/" TargetMode="External"/><Relationship Id="rId5" Type="http://schemas.openxmlformats.org/officeDocument/2006/relationships/hyperlink" Target="http://prompages.ru/catalog/Syre_i_materialy/Masla_i_smazki/" TargetMode="External"/><Relationship Id="rId4" Type="http://schemas.openxmlformats.org/officeDocument/2006/relationships/hyperlink" Target="http://prompages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stankoinstrument.s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14696" y="4803284"/>
            <a:ext cx="42390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1865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Отчет Фукс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Оил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C3D3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7379" y="5780869"/>
            <a:ext cx="4591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Axiforma"/>
                <a:ea typeface="+mn-ea"/>
                <a:cs typeface="Axiforma"/>
              </a:rPr>
              <a:t>2</a:t>
            </a:r>
            <a:r>
              <a:rPr kumimoji="0" sz="1100" b="1" i="0" u="none" strike="noStrike" kern="1200" cap="none" spc="-8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Axiforma"/>
                <a:ea typeface="+mn-ea"/>
                <a:cs typeface="Axiforma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Axiforma"/>
                <a:ea typeface="+mn-ea"/>
                <a:cs typeface="Axiforma"/>
              </a:rPr>
              <a:t>0</a:t>
            </a:r>
            <a:r>
              <a:rPr kumimoji="0" sz="1100" b="1" i="0" u="none" strike="noStrike" kern="1200" cap="none" spc="-9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Axiforma"/>
                <a:ea typeface="+mn-ea"/>
                <a:cs typeface="Axiforma"/>
              </a:rPr>
              <a:t> 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Axiforma"/>
                <a:ea typeface="+mn-ea"/>
                <a:cs typeface="Axiforma"/>
              </a:rPr>
              <a:t>2</a:t>
            </a:r>
            <a:r>
              <a:rPr kumimoji="0" sz="1100" b="1" i="0" u="none" strike="noStrike" kern="1200" cap="none" spc="-8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Axiforma"/>
                <a:ea typeface="+mn-ea"/>
                <a:cs typeface="Axiforma"/>
              </a:rPr>
              <a:t> </a:t>
            </a:r>
            <a:r>
              <a:rPr kumimoji="0" lang="ru-RU" sz="1100" b="1" i="0" u="none" strike="noStrike" kern="1200" cap="none" spc="-80" normalizeH="0" baseline="0" noProof="0" dirty="0">
                <a:ln>
                  <a:noFill/>
                </a:ln>
                <a:solidFill>
                  <a:srgbClr val="00C3D3"/>
                </a:solidFill>
                <a:effectLst/>
                <a:uLnTx/>
                <a:uFillTx/>
                <a:latin typeface="Axiforma"/>
                <a:ea typeface="+mn-ea"/>
                <a:cs typeface="Axiforma"/>
              </a:rPr>
              <a:t>1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C3D3"/>
              </a:solidFill>
              <a:effectLst/>
              <a:uLnTx/>
              <a:uFillTx/>
              <a:latin typeface="Axiforma"/>
              <a:ea typeface="+mn-ea"/>
              <a:cs typeface="Axiform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DE3E8D-0A2E-9C43-826D-D7C5472A6106}"/>
              </a:ext>
            </a:extLst>
          </p:cNvPr>
          <p:cNvGrpSpPr/>
          <p:nvPr/>
        </p:nvGrpSpPr>
        <p:grpSpPr>
          <a:xfrm>
            <a:off x="3863340" y="4953000"/>
            <a:ext cx="4465321" cy="384048"/>
            <a:chOff x="3840479" y="4953000"/>
            <a:chExt cx="4465321" cy="384048"/>
          </a:xfrm>
        </p:grpSpPr>
        <p:sp>
          <p:nvSpPr>
            <p:cNvPr id="4" name="object 4"/>
            <p:cNvSpPr/>
            <p:nvPr/>
          </p:nvSpPr>
          <p:spPr>
            <a:xfrm>
              <a:off x="3840479" y="4953000"/>
              <a:ext cx="48768" cy="384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7F43BFF7-9D80-884A-B770-A856DA82FA00}"/>
                </a:ext>
              </a:extLst>
            </p:cNvPr>
            <p:cNvSpPr/>
            <p:nvPr/>
          </p:nvSpPr>
          <p:spPr>
            <a:xfrm rot="10800000">
              <a:off x="8257032" y="4953000"/>
              <a:ext cx="48768" cy="384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88E214C-7507-CF4A-95F8-BDD2F9AB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688" y="2255339"/>
            <a:ext cx="2108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97210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 err="1">
                <a:solidFill>
                  <a:srgbClr val="3A4A59"/>
                </a:solidFill>
                <a:latin typeface="Ruda" pitchFamily="2" charset="0"/>
              </a:rPr>
              <a:t>Станкоинструмент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BC88C-0287-084A-9F67-F8EA0075655A}"/>
              </a:ext>
            </a:extLst>
          </p:cNvPr>
          <p:cNvSpPr txBox="1"/>
          <p:nvPr/>
        </p:nvSpPr>
        <p:spPr>
          <a:xfrm>
            <a:off x="672977" y="1666754"/>
            <a:ext cx="8934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Также эта новость будет размещена в журнале </a:t>
            </a:r>
            <a:r>
              <a:rPr lang="ru-RU" dirty="0" err="1"/>
              <a:t>Станкоинструмент</a:t>
            </a:r>
            <a:r>
              <a:rPr lang="ru-RU" dirty="0"/>
              <a:t> №4 (21) бонусом. (есть верстка) и в </a:t>
            </a:r>
            <a:r>
              <a:rPr lang="ru-RU" dirty="0" err="1"/>
              <a:t>соц</a:t>
            </a:r>
            <a:r>
              <a:rPr lang="ru-RU" dirty="0"/>
              <a:t> сетях:</a:t>
            </a:r>
          </a:p>
          <a:p>
            <a:r>
              <a:rPr lang="ru-RU" dirty="0" err="1"/>
              <a:t>соц.сети</a:t>
            </a:r>
            <a:br>
              <a:rPr lang="ru-RU" dirty="0"/>
            </a:br>
            <a:r>
              <a:rPr lang="en" dirty="0">
                <a:hlinkClick r:id="rId4"/>
              </a:rPr>
              <a:t>https://vk.com/wall-118795176_4820</a:t>
            </a:r>
            <a:br>
              <a:rPr lang="en" dirty="0"/>
            </a:br>
            <a:r>
              <a:rPr lang="en" u="sng" dirty="0">
                <a:hlinkClick r:id="rId5"/>
              </a:rPr>
              <a:t>https://ok.ru/technospheramag/topic/153655255094173</a:t>
            </a:r>
            <a:br>
              <a:rPr lang="en" dirty="0"/>
            </a:br>
            <a:r>
              <a:rPr lang="en" u="sng" dirty="0">
                <a:hlinkClick r:id="rId6"/>
              </a:rPr>
              <a:t>https://www.facebook.com/technospheramag/posts/3152273241669513</a:t>
            </a:r>
            <a:endParaRPr lang="en" dirty="0"/>
          </a:p>
          <a:p>
            <a:br>
              <a:rPr lang="en" dirty="0"/>
            </a:br>
            <a:endParaRPr 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70AF83-33C2-EF4E-9D5A-71569F96D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5" y="3533540"/>
            <a:ext cx="2422547" cy="220171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D8A3EC3-95B0-744A-8AFB-0CF767841F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16" y="3533540"/>
            <a:ext cx="1680594" cy="21659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6E9B464-3F6A-C645-89DC-13CAC58DBA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4" y="3426931"/>
            <a:ext cx="1739418" cy="23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283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 err="1">
                <a:solidFill>
                  <a:srgbClr val="3A4A59"/>
                </a:solidFill>
                <a:latin typeface="Ruda" pitchFamily="2" charset="0"/>
              </a:rPr>
              <a:t>Станкоинструмент</a:t>
            </a: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. Баннер 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" y="1559766"/>
            <a:ext cx="7611291" cy="50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90238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Станки Экспо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4EC905-EB75-D049-9167-EEF54C953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8" y="1579718"/>
            <a:ext cx="5169210" cy="4481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DF177-711A-EB47-9CFE-48B8E3126CA5}"/>
              </a:ext>
            </a:extLst>
          </p:cNvPr>
          <p:cNvSpPr txBox="1"/>
          <p:nvPr/>
        </p:nvSpPr>
        <p:spPr>
          <a:xfrm>
            <a:off x="351692" y="6125320"/>
            <a:ext cx="559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Новость: </a:t>
            </a:r>
            <a:r>
              <a:rPr lang="en" dirty="0"/>
              <a:t>https://</a:t>
            </a:r>
            <a:r>
              <a:rPr lang="en" dirty="0" err="1"/>
              <a:t>www.stanki-expo.ru</a:t>
            </a:r>
            <a:r>
              <a:rPr lang="en" dirty="0"/>
              <a:t>/</a:t>
            </a:r>
            <a:r>
              <a:rPr lang="en" dirty="0" err="1"/>
              <a:t>tpost</a:t>
            </a:r>
            <a:r>
              <a:rPr lang="en" dirty="0"/>
              <a:t>/656ps85561-kompaniya-fuchs-petrolub-se-udostoena-na</a:t>
            </a:r>
            <a:endParaRPr lang="ru-RU"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7034063-875D-424A-B2AE-BDAF6F046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09" y="1462023"/>
            <a:ext cx="4450809" cy="3927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E43E29-3F47-D346-8733-B4681D726BF1}"/>
              </a:ext>
            </a:extLst>
          </p:cNvPr>
          <p:cNvSpPr txBox="1"/>
          <p:nvPr/>
        </p:nvSpPr>
        <p:spPr>
          <a:xfrm>
            <a:off x="6095999" y="5741043"/>
            <a:ext cx="445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Доска объявлений: </a:t>
            </a:r>
            <a:r>
              <a:rPr lang="en" dirty="0"/>
              <a:t>https://</a:t>
            </a:r>
            <a:r>
              <a:rPr lang="en" dirty="0" err="1"/>
              <a:t>www.stanki-expo.ru</a:t>
            </a:r>
            <a:r>
              <a:rPr lang="en" dirty="0"/>
              <a:t>/</a:t>
            </a:r>
            <a:r>
              <a:rPr lang="en" dirty="0" err="1"/>
              <a:t>tpost</a:t>
            </a:r>
            <a:r>
              <a:rPr lang="en" dirty="0"/>
              <a:t>/zhvgygao21-smazochnie-materiali-fuchs-petrolub-se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30460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Ритм Машиностроения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F08019-6078-534A-AAA0-26377169B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0" y="1598080"/>
            <a:ext cx="6083005" cy="4241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23E10-7745-5947-8EB0-016292CAA4EA}"/>
              </a:ext>
            </a:extLst>
          </p:cNvPr>
          <p:cNvSpPr txBox="1"/>
          <p:nvPr/>
        </p:nvSpPr>
        <p:spPr>
          <a:xfrm>
            <a:off x="6738425" y="2278966"/>
            <a:ext cx="3699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hlinkClick r:id="rId5"/>
              </a:rPr>
              <a:t>https://ritm-magazine.ru/ru/news/novosti-otrasli/kompaniya-fuchs-petrolub-se-udostoena-nagrady-partner-goda-2021-ot-kompanii-dmg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593257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Оборудование. Разработки. Технологии.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7EB811-D193-CC47-9E16-82BB722A45A6}"/>
              </a:ext>
            </a:extLst>
          </p:cNvPr>
          <p:cNvSpPr txBox="1"/>
          <p:nvPr/>
        </p:nvSpPr>
        <p:spPr>
          <a:xfrm>
            <a:off x="788670" y="1840230"/>
            <a:ext cx="664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Выход: в конце ноября</a:t>
            </a:r>
          </a:p>
          <a:p>
            <a:endParaRPr lang="ru-RU" dirty="0"/>
          </a:p>
          <a:p>
            <a:r>
              <a:rPr lang="ru-RU" dirty="0"/>
              <a:t>Во вложении </a:t>
            </a:r>
            <a:r>
              <a:rPr lang="en-US" dirty="0"/>
              <a:t>PDF </a:t>
            </a:r>
            <a:r>
              <a:rPr lang="ru-RU" dirty="0"/>
              <a:t>верстка</a:t>
            </a:r>
          </a:p>
        </p:txBody>
      </p:sp>
    </p:spTree>
    <p:extLst>
      <p:ext uri="{BB962C8B-B14F-4D97-AF65-F5344CB8AC3E}">
        <p14:creationId xmlns:p14="http://schemas.microsoft.com/office/powerpoint/2010/main" val="1064721768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Все Промышленные Регионы России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5235D65-0E82-724A-8D50-9926A64F4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2" y="1695157"/>
            <a:ext cx="5357615" cy="4072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35375-91F7-0F49-A42E-E45071B7949C}"/>
              </a:ext>
            </a:extLst>
          </p:cNvPr>
          <p:cNvSpPr txBox="1"/>
          <p:nvPr/>
        </p:nvSpPr>
        <p:spPr>
          <a:xfrm>
            <a:off x="6414868" y="5148775"/>
            <a:ext cx="417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http://</a:t>
            </a:r>
            <a:r>
              <a:rPr lang="en" dirty="0" err="1"/>
              <a:t>www.promreg.ru</a:t>
            </a:r>
            <a:r>
              <a:rPr lang="en" dirty="0"/>
              <a:t>/articles/kompaniya-fuchs-petrolub-se-udostoena-nagrady-partner-goda-2021-ot-kompanii-dmg-mori/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96869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0491" y="3326230"/>
            <a:ext cx="4511968" cy="6764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4300" b="1" spc="30" dirty="0">
                <a:solidFill>
                  <a:schemeClr val="bg1"/>
                </a:solidFill>
                <a:latin typeface="Ruda" pitchFamily="2" charset="0"/>
                <a:cs typeface="Gotham Pro" panose="02000503040000020004" pitchFamily="2" charset="0"/>
              </a:rPr>
              <a:t>PR </a:t>
            </a:r>
            <a:r>
              <a:rPr lang="ru-RU" sz="4300" b="1" spc="30" dirty="0">
                <a:solidFill>
                  <a:schemeClr val="bg1"/>
                </a:solidFill>
                <a:latin typeface="Ruda" pitchFamily="2" charset="0"/>
                <a:cs typeface="Gotham Pro" panose="02000503040000020004" pitchFamily="2" charset="0"/>
              </a:rPr>
              <a:t>Размещение</a:t>
            </a:r>
            <a:endParaRPr sz="4300" b="1" dirty="0">
              <a:solidFill>
                <a:schemeClr val="bg1"/>
              </a:solidFill>
              <a:latin typeface="Ruda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5637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Согласованный план размещения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30472BC-808C-614D-A13F-2FB81A03D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" y="1461053"/>
            <a:ext cx="8737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9362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Журнал Стимул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FDA3E8-B590-7047-8877-6C040C06D188}"/>
              </a:ext>
            </a:extLst>
          </p:cNvPr>
          <p:cNvSpPr txBox="1"/>
          <p:nvPr/>
        </p:nvSpPr>
        <p:spPr>
          <a:xfrm>
            <a:off x="623478" y="1611630"/>
            <a:ext cx="957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Выход только в конце января- середине февраля, верстка после новогодних каникул. </a:t>
            </a:r>
          </a:p>
          <a:p>
            <a:endParaRPr lang="ru-RU" dirty="0"/>
          </a:p>
          <a:p>
            <a:r>
              <a:rPr lang="ru-RU" dirty="0"/>
              <a:t>Сейчас занимаются только членами нац. чемпионов. </a:t>
            </a:r>
          </a:p>
        </p:txBody>
      </p:sp>
    </p:spTree>
    <p:extLst>
      <p:ext uri="{BB962C8B-B14F-4D97-AF65-F5344CB8AC3E}">
        <p14:creationId xmlns:p14="http://schemas.microsoft.com/office/powerpoint/2010/main" val="247264257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  </a:t>
            </a:r>
            <a:r>
              <a:rPr lang="en-US" sz="3800" b="1" dirty="0" err="1">
                <a:solidFill>
                  <a:srgbClr val="3A4A59"/>
                </a:solidFill>
                <a:latin typeface="Ruda" pitchFamily="2" charset="0"/>
              </a:rPr>
              <a:t>Prompages.ru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F839BB-8E9F-474B-804D-2C63F2B70200}"/>
              </a:ext>
            </a:extLst>
          </p:cNvPr>
          <p:cNvSpPr txBox="1"/>
          <p:nvPr/>
        </p:nvSpPr>
        <p:spPr>
          <a:xfrm>
            <a:off x="623478" y="1524058"/>
            <a:ext cx="91254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Так как на портале </a:t>
            </a:r>
            <a:r>
              <a:rPr lang="e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b="0" i="0" dirty="0">
                <a:solidFill>
                  <a:srgbClr val="2222CC"/>
                </a:solidFill>
                <a:effectLst/>
                <a:latin typeface="Arial" panose="020B0604020202020204" pitchFamily="34" charset="0"/>
                <a:hlinkClick r:id="rId4"/>
              </a:rPr>
              <a:t>http://prompages.ru/</a:t>
            </a:r>
            <a:r>
              <a:rPr lang="e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сейчас раздел объявлений не работает. Они посчитали данный раздел низкоэффективным и отказались от этой схемы размещения.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Но так как предварительно мы с ними договаривались, нам удалось договорится о замене объявления на публикацию в журнале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Энерготех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Экспо» №21, который выйдет в декабре и будет распространен на 7-8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проф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выставках.  Верстка журнала будет в конце ноября. А также бонусом идет размещение второго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банера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бесплатно.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2E563-67D8-0443-B713-14AE3F347DB3}"/>
              </a:ext>
            </a:extLst>
          </p:cNvPr>
          <p:cNvSpPr txBox="1"/>
          <p:nvPr/>
        </p:nvSpPr>
        <p:spPr>
          <a:xfrm>
            <a:off x="4879667" y="3679581"/>
            <a:ext cx="3411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Баннеры: </a:t>
            </a:r>
            <a:r>
              <a:rPr lang="en" dirty="0"/>
              <a:t> </a:t>
            </a:r>
          </a:p>
          <a:p>
            <a:r>
              <a:rPr lang="en" dirty="0">
                <a:hlinkClick r:id="rId5"/>
              </a:rPr>
              <a:t>http://prompages.ru/catalog/Syre_i_materialy/Masla_i_smazki/</a:t>
            </a:r>
            <a:endParaRPr lang="en" dirty="0"/>
          </a:p>
          <a:p>
            <a:r>
              <a:rPr lang="en" dirty="0"/>
              <a:t> </a:t>
            </a:r>
          </a:p>
          <a:p>
            <a:r>
              <a:rPr lang="en" dirty="0">
                <a:hlinkClick r:id="rId6"/>
              </a:rPr>
              <a:t>http://prompages.ru/catalog/Otraslevoe_oborudovanie/Avtomobilestroitelnoe_oborudovanie/</a:t>
            </a:r>
            <a:endParaRPr lang="en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80962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  </a:t>
            </a:r>
            <a:r>
              <a:rPr lang="en-US" sz="3800" b="1" dirty="0">
                <a:solidFill>
                  <a:srgbClr val="3A4A59"/>
                </a:solidFill>
                <a:latin typeface="Ruda" pitchFamily="2" charset="0"/>
              </a:rPr>
              <a:t>Prompages.ru</a:t>
            </a: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. Баннеры </a:t>
            </a:r>
            <a:r>
              <a:rPr lang="ru-RU" sz="3800" b="1" dirty="0" err="1">
                <a:solidFill>
                  <a:srgbClr val="3A4A59"/>
                </a:solidFill>
                <a:latin typeface="Ruda" pitchFamily="2" charset="0"/>
              </a:rPr>
              <a:t>скрины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73" y="1882588"/>
            <a:ext cx="5872221" cy="3553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847" y="2630540"/>
            <a:ext cx="5867119" cy="37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91008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ИД Вестник Промышленности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02DEAC-00F1-9342-B418-C40052EFC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8" y="1506984"/>
            <a:ext cx="4197781" cy="404446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BD94632-244D-D447-81D3-11BD16401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16" y="1490850"/>
            <a:ext cx="4330739" cy="4164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B6DB91-0B8C-0043-B19F-F7A02C3650C2}"/>
              </a:ext>
            </a:extLst>
          </p:cNvPr>
          <p:cNvSpPr txBox="1"/>
          <p:nvPr/>
        </p:nvSpPr>
        <p:spPr>
          <a:xfrm>
            <a:off x="335666" y="5839489"/>
            <a:ext cx="4700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https://</a:t>
            </a:r>
            <a:r>
              <a:rPr lang="en" dirty="0" err="1"/>
              <a:t>pronowosti.ru</a:t>
            </a:r>
            <a:r>
              <a:rPr lang="en" dirty="0"/>
              <a:t>/2021/11/08/kompaniya-fuchs-petrolub-se-udostoena-nagrady-partner-goda-2021-ot-kompanii-dmg-mori/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E37E3-B335-CF40-82F2-0935573F95D0}"/>
              </a:ext>
            </a:extLst>
          </p:cNvPr>
          <p:cNvSpPr txBox="1"/>
          <p:nvPr/>
        </p:nvSpPr>
        <p:spPr>
          <a:xfrm>
            <a:off x="5509549" y="5660020"/>
            <a:ext cx="484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https://365-tv.ru/</a:t>
            </a:r>
            <a:r>
              <a:rPr lang="en" dirty="0" err="1"/>
              <a:t>index.php</a:t>
            </a:r>
            <a:r>
              <a:rPr lang="en" dirty="0"/>
              <a:t>/</a:t>
            </a:r>
            <a:r>
              <a:rPr lang="en" dirty="0" err="1"/>
              <a:t>stati</a:t>
            </a:r>
            <a:r>
              <a:rPr lang="en" dirty="0"/>
              <a:t>/</a:t>
            </a:r>
            <a:r>
              <a:rPr lang="en" dirty="0" err="1"/>
              <a:t>promyshlennoe-oborudovanie</a:t>
            </a:r>
            <a:r>
              <a:rPr lang="en" dirty="0"/>
              <a:t>/2005-kompaniya-fuchs-petrolub-se-udostoena-nagrady-partner-goda-2021-ot-kompanii-dmg-mori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24340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>
                <a:solidFill>
                  <a:srgbClr val="3A4A59"/>
                </a:solidFill>
                <a:latin typeface="Ruda" pitchFamily="2" charset="0"/>
              </a:rPr>
              <a:t>ИД Вестник Промышленности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6E61E-8DAE-1C40-80B4-EDF8BB49BC0E}"/>
              </a:ext>
            </a:extLst>
          </p:cNvPr>
          <p:cNvSpPr txBox="1"/>
          <p:nvPr/>
        </p:nvSpPr>
        <p:spPr>
          <a:xfrm>
            <a:off x="672978" y="1724628"/>
            <a:ext cx="860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Также выйдет в январе новость в журнале «Ключевые отрасли» №5 (61), полоса А4 </a:t>
            </a:r>
          </a:p>
        </p:txBody>
      </p:sp>
    </p:spTree>
    <p:extLst>
      <p:ext uri="{BB962C8B-B14F-4D97-AF65-F5344CB8AC3E}">
        <p14:creationId xmlns:p14="http://schemas.microsoft.com/office/powerpoint/2010/main" val="261425741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F7E1E50E-22DF-A14A-B1DC-1EF92499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5494" y="2780215"/>
            <a:ext cx="6070600" cy="2095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478" y="796308"/>
            <a:ext cx="11144250" cy="6020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800" b="1" dirty="0" err="1">
                <a:solidFill>
                  <a:srgbClr val="3A4A59"/>
                </a:solidFill>
                <a:latin typeface="Ruda" pitchFamily="2" charset="0"/>
              </a:rPr>
              <a:t>Станкоинструмент</a:t>
            </a:r>
            <a:endParaRPr sz="3800" b="1" dirty="0">
              <a:solidFill>
                <a:srgbClr val="3A4A59"/>
              </a:solidFill>
              <a:latin typeface="Ruda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DDB5F69-ECF7-2A42-987D-8AF4348EBE53}"/>
              </a:ext>
            </a:extLst>
          </p:cNvPr>
          <p:cNvSpPr txBox="1"/>
          <p:nvPr/>
        </p:nvSpPr>
        <p:spPr>
          <a:xfrm>
            <a:off x="672978" y="434167"/>
            <a:ext cx="299333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300" normalizeH="0" baseline="0" noProof="0" dirty="0">
                <a:ln>
                  <a:noFill/>
                </a:ln>
                <a:solidFill>
                  <a:srgbClr val="3A4A59"/>
                </a:solidFill>
                <a:effectLst/>
                <a:uLnTx/>
                <a:uFillTx/>
                <a:latin typeface="Ruda"/>
                <a:ea typeface="+mn-ea"/>
                <a:cs typeface="Ruda"/>
              </a:rPr>
              <a:t>ПУБЛИКАЦИИ</a:t>
            </a:r>
            <a:endParaRPr kumimoji="0" sz="1100" b="0" i="0" u="none" strike="noStrike" kern="1200" cap="none" spc="300" normalizeH="0" baseline="0" noProof="0" dirty="0">
              <a:ln>
                <a:noFill/>
              </a:ln>
              <a:solidFill>
                <a:srgbClr val="3A4A59"/>
              </a:solidFill>
              <a:effectLst/>
              <a:uLnTx/>
              <a:uFillTx/>
              <a:latin typeface="Ruda"/>
              <a:ea typeface="+mn-ea"/>
              <a:cs typeface="Rud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B98E5-AFAB-5042-AA79-1321C04D16A1}"/>
              </a:ext>
            </a:extLst>
          </p:cNvPr>
          <p:cNvSpPr/>
          <p:nvPr/>
        </p:nvSpPr>
        <p:spPr>
          <a:xfrm>
            <a:off x="0" y="763865"/>
            <a:ext cx="946800" cy="28800"/>
          </a:xfrm>
          <a:prstGeom prst="rect">
            <a:avLst/>
          </a:prstGeom>
          <a:solidFill>
            <a:srgbClr val="77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7798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7170BE7-C2A1-0348-80CB-90DCB4875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794" y="328642"/>
            <a:ext cx="617656" cy="62547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7E594B-CAEE-BF44-9645-D754A2AA1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0" y="1734565"/>
            <a:ext cx="6263808" cy="468926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F0CC02D-5499-AF41-9AAA-E3950CBC6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94" y="1248736"/>
            <a:ext cx="3759200" cy="28067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F4E442-66BC-E540-A777-400EAD1DC5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06" y="2373363"/>
            <a:ext cx="3759201" cy="2366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A626E3-AC12-1746-A091-680730B9CFEE}"/>
              </a:ext>
            </a:extLst>
          </p:cNvPr>
          <p:cNvSpPr txBox="1"/>
          <p:nvPr/>
        </p:nvSpPr>
        <p:spPr>
          <a:xfrm>
            <a:off x="6286500" y="4951828"/>
            <a:ext cx="5006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Баннер: </a:t>
            </a:r>
            <a:r>
              <a:rPr lang="en" dirty="0">
                <a:hlinkClick r:id="rId7"/>
              </a:rPr>
              <a:t>https://www.stankoinstrument.su/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Новость:</a:t>
            </a:r>
            <a:r>
              <a:rPr lang="en" dirty="0"/>
              <a:t> https://</a:t>
            </a:r>
            <a:r>
              <a:rPr lang="en" dirty="0" err="1"/>
              <a:t>www.stankoinstrument.su</a:t>
            </a:r>
            <a:r>
              <a:rPr lang="en" dirty="0"/>
              <a:t>/news/10065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81348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394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Axiforma</vt:lpstr>
      <vt:lpstr>Calibri</vt:lpstr>
      <vt:lpstr>Calibri Light</vt:lpstr>
      <vt:lpstr>Ruda</vt:lpstr>
      <vt:lpstr>Office Theme</vt:lpstr>
      <vt:lpstr>Тема Office</vt:lpstr>
      <vt:lpstr>Презентация PowerPoint</vt:lpstr>
      <vt:lpstr>PR Размещение</vt:lpstr>
      <vt:lpstr>Согласованный план размещения</vt:lpstr>
      <vt:lpstr>Журнал Стимул</vt:lpstr>
      <vt:lpstr>  Prompages.ru</vt:lpstr>
      <vt:lpstr>  Prompages.ru. Баннеры скрины</vt:lpstr>
      <vt:lpstr>ИД Вестник Промышленности</vt:lpstr>
      <vt:lpstr>ИД Вестник Промышленности</vt:lpstr>
      <vt:lpstr>Станкоинструмент</vt:lpstr>
      <vt:lpstr>Станкоинструмент</vt:lpstr>
      <vt:lpstr>Станкоинструмент. Баннер </vt:lpstr>
      <vt:lpstr>Станки Экспо</vt:lpstr>
      <vt:lpstr>Ритм Машиностроения</vt:lpstr>
      <vt:lpstr>Оборудование. Разработки. Технологии.</vt:lpstr>
      <vt:lpstr>Все Промышленные Регионы России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Дмитриева</dc:creator>
  <cp:lastModifiedBy>Sokolova, Maria (Moscow)</cp:lastModifiedBy>
  <cp:revision>34</cp:revision>
  <dcterms:created xsi:type="dcterms:W3CDTF">2021-03-17T06:10:44Z</dcterms:created>
  <dcterms:modified xsi:type="dcterms:W3CDTF">2021-11-18T14:31:18Z</dcterms:modified>
</cp:coreProperties>
</file>